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6858000" cy="9906000" type="A4"/>
  <p:notesSz cx="9866313" cy="67357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12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86B3603-E724-929B-84F0-E196E8F778CE}" name="岩田 珠理" initials="岩田" userId="S::acta4335@cloud.chiba-u.jp::21d29fbe-d057-4441-a25b-712e82c7f1ca" providerId="AD"/>
  <p188:author id="{44A79AC6-B801-F295-663B-6DBDD58821AF}" name="miraikikou" initials="m" userId="miraikikou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高脇 健一" initials="高脇" lastIdx="5" clrIdx="0"/>
  <p:cmAuthor id="1" name="黑川 友哉" initials="黑友" lastIdx="2" clrIdx="1"/>
  <p:cmAuthor id="2" name="生命倫理審査委員会事務局" initials="生命倫理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56E44C-324C-4D94-8923-CAE8EC8C214F}" v="20" dt="2024-02-20T11:55:26.4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5" autoAdjust="0"/>
    <p:restoredTop sz="96495" autoAdjust="0"/>
  </p:normalViewPr>
  <p:slideViewPr>
    <p:cSldViewPr snapToGrid="0">
      <p:cViewPr varScale="1">
        <p:scale>
          <a:sx n="87" d="100"/>
          <a:sy n="87" d="100"/>
        </p:scale>
        <p:origin x="3590" y="96"/>
      </p:cViewPr>
      <p:guideLst>
        <p:guide orient="horz" pos="2160"/>
        <p:guide pos="2880"/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Relationship Id="rId14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saya Yotsukura" userId="aea1d9d2ac1ab069" providerId="LiveId" clId="{9856E44C-324C-4D94-8923-CAE8EC8C214F}"/>
    <pc:docChg chg="undo custSel modSld">
      <pc:chgData name="Masaya Yotsukura" userId="aea1d9d2ac1ab069" providerId="LiveId" clId="{9856E44C-324C-4D94-8923-CAE8EC8C214F}" dt="2024-02-20T11:55:26.452" v="217"/>
      <pc:docMkLst>
        <pc:docMk/>
      </pc:docMkLst>
      <pc:sldChg chg="modSp mod">
        <pc:chgData name="Masaya Yotsukura" userId="aea1d9d2ac1ab069" providerId="LiveId" clId="{9856E44C-324C-4D94-8923-CAE8EC8C214F}" dt="2024-02-20T11:55:26.452" v="217"/>
        <pc:sldMkLst>
          <pc:docMk/>
          <pc:sldMk cId="361870456" sldId="256"/>
        </pc:sldMkLst>
        <pc:spChg chg="mod">
          <ac:chgData name="Masaya Yotsukura" userId="aea1d9d2ac1ab069" providerId="LiveId" clId="{9856E44C-324C-4D94-8923-CAE8EC8C214F}" dt="2024-02-20T11:55:26.452" v="217"/>
          <ac:spMkLst>
            <pc:docMk/>
            <pc:sldMk cId="361870456" sldId="256"/>
            <ac:spMk id="2" creationId="{321910EC-611A-436C-A536-8AD70748324D}"/>
          </ac:spMkLst>
        </pc:spChg>
        <pc:spChg chg="mod">
          <ac:chgData name="Masaya Yotsukura" userId="aea1d9d2ac1ab069" providerId="LiveId" clId="{9856E44C-324C-4D94-8923-CAE8EC8C214F}" dt="2024-02-20T11:54:46.806" v="209" actId="1076"/>
          <ac:spMkLst>
            <pc:docMk/>
            <pc:sldMk cId="361870456" sldId="256"/>
            <ac:spMk id="16" creationId="{2CD6DFE8-2A7D-615F-B7D2-C0A2AD072D51}"/>
          </ac:spMkLst>
        </pc:spChg>
        <pc:spChg chg="mod">
          <ac:chgData name="Masaya Yotsukura" userId="aea1d9d2ac1ab069" providerId="LiveId" clId="{9856E44C-324C-4D94-8923-CAE8EC8C214F}" dt="2024-02-20T11:54:46.806" v="209" actId="1076"/>
          <ac:spMkLst>
            <pc:docMk/>
            <pc:sldMk cId="361870456" sldId="256"/>
            <ac:spMk id="17" creationId="{B7FFD36F-F0DB-D2BE-A0D8-07C4D13F3417}"/>
          </ac:spMkLst>
        </pc:spChg>
        <pc:spChg chg="mod">
          <ac:chgData name="Masaya Yotsukura" userId="aea1d9d2ac1ab069" providerId="LiveId" clId="{9856E44C-324C-4D94-8923-CAE8EC8C214F}" dt="2024-02-20T11:54:46.806" v="209" actId="1076"/>
          <ac:spMkLst>
            <pc:docMk/>
            <pc:sldMk cId="361870456" sldId="256"/>
            <ac:spMk id="20" creationId="{591A6B44-C3BB-1ECA-80D9-907523B55872}"/>
          </ac:spMkLst>
        </pc:spChg>
        <pc:spChg chg="mod">
          <ac:chgData name="Masaya Yotsukura" userId="aea1d9d2ac1ab069" providerId="LiveId" clId="{9856E44C-324C-4D94-8923-CAE8EC8C214F}" dt="2024-02-20T11:54:46.806" v="209" actId="1076"/>
          <ac:spMkLst>
            <pc:docMk/>
            <pc:sldMk cId="361870456" sldId="256"/>
            <ac:spMk id="49" creationId="{3906DB03-1A37-DFA4-B471-7080239C3682}"/>
          </ac:spMkLst>
        </pc:spChg>
        <pc:grpChg chg="mod">
          <ac:chgData name="Masaya Yotsukura" userId="aea1d9d2ac1ab069" providerId="LiveId" clId="{9856E44C-324C-4D94-8923-CAE8EC8C214F}" dt="2024-02-20T11:54:09.098" v="202" actId="1076"/>
          <ac:grpSpMkLst>
            <pc:docMk/>
            <pc:sldMk cId="361870456" sldId="256"/>
            <ac:grpSpMk id="4" creationId="{5F363EC8-6285-15F3-1B2E-9F078E75BD82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588628" y="0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B9A945-ACF7-4CFD-AC14-F555B5D13B27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59238" y="504825"/>
            <a:ext cx="1747837" cy="2525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86632" y="3199488"/>
            <a:ext cx="7893050" cy="303109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397806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588628" y="6397806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9FEA6-0DEC-4D2F-890C-93E87115F9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359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59238" y="504825"/>
            <a:ext cx="1747837" cy="25257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>
              <a:ea typeface="ＭＳ Ｐゴシック"/>
              <a:cs typeface="Calibri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9FEA6-0DEC-4D2F-890C-93E87115F9C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9645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4"/>
            <a:ext cx="5829300" cy="212336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1387F-FF94-4CCF-A46B-9BFB3667764C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4AFA-6558-45A0-8648-7386F354AE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52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1387F-FF94-4CCF-A46B-9BFB3667764C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4AFA-6558-45A0-8648-7386F354AE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13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2"/>
            <a:ext cx="1543050" cy="8452202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2"/>
            <a:ext cx="4514850" cy="8452202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1387F-FF94-4CCF-A46B-9BFB3667764C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4AFA-6558-45A0-8648-7386F354AE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126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1387F-FF94-4CCF-A46B-9BFB3667764C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4AFA-6558-45A0-8648-7386F354AE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09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5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9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1387F-FF94-4CCF-A46B-9BFB3667764C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4AFA-6558-45A0-8648-7386F354AE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506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3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3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1387F-FF94-4CCF-A46B-9BFB3667764C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4AFA-6558-45A0-8648-7386F354AE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251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2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2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1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1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1387F-FF94-4CCF-A46B-9BFB3667764C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4AFA-6558-45A0-8648-7386F354AE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8880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1387F-FF94-4CCF-A46B-9BFB3667764C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4AFA-6558-45A0-8648-7386F354AE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59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1387F-FF94-4CCF-A46B-9BFB3667764C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4AFA-6558-45A0-8648-7386F354AE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2457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2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9" y="394409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2" y="2072925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1387F-FF94-4CCF-A46B-9BFB3667764C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4AFA-6558-45A0-8648-7386F354AE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0532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1387F-FF94-4CCF-A46B-9BFB3667764C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4AFA-6558-45A0-8648-7386F354AE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6386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3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8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1387F-FF94-4CCF-A46B-9BFB3667764C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8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8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44AFA-6558-45A0-8648-7386F354AE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2034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F363EC8-6285-15F3-1B2E-9F078E75BD82}"/>
              </a:ext>
            </a:extLst>
          </p:cNvPr>
          <p:cNvGrpSpPr/>
          <p:nvPr/>
        </p:nvGrpSpPr>
        <p:grpSpPr>
          <a:xfrm>
            <a:off x="218756" y="350825"/>
            <a:ext cx="6410848" cy="8868331"/>
            <a:chOff x="228396" y="250617"/>
            <a:chExt cx="6410848" cy="8868331"/>
          </a:xfrm>
        </p:grpSpPr>
        <p:sp>
          <p:nvSpPr>
            <p:cNvPr id="53" name="角丸四角形 1027">
              <a:extLst>
                <a:ext uri="{FF2B5EF4-FFF2-40B4-BE49-F238E27FC236}">
                  <a16:creationId xmlns:a16="http://schemas.microsoft.com/office/drawing/2014/main" id="{ACF64438-9A22-4E89-9855-8DDA5740C960}"/>
                </a:ext>
              </a:extLst>
            </p:cNvPr>
            <p:cNvSpPr/>
            <p:nvPr/>
          </p:nvSpPr>
          <p:spPr>
            <a:xfrm>
              <a:off x="238036" y="4776937"/>
              <a:ext cx="3952280" cy="4342011"/>
            </a:xfrm>
            <a:prstGeom prst="roundRect">
              <a:avLst>
                <a:gd name="adj" fmla="val 6759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1028" name="角丸四角形 1027"/>
            <p:cNvSpPr/>
            <p:nvPr/>
          </p:nvSpPr>
          <p:spPr>
            <a:xfrm>
              <a:off x="566572" y="5373249"/>
              <a:ext cx="2954379" cy="1832990"/>
            </a:xfrm>
            <a:prstGeom prst="rect">
              <a:avLst/>
            </a:prstGeom>
            <a:ln w="285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749527" y="5908013"/>
              <a:ext cx="2609091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400" dirty="0"/>
                <a:t>中央病院呼吸器外科科長</a:t>
              </a:r>
              <a:endParaRPr lang="en-US" altLang="ja-JP" sz="1400" dirty="0">
                <a:latin typeface="+mn-ea"/>
              </a:endParaRPr>
            </a:p>
            <a:p>
              <a:pPr algn="ctr"/>
              <a:r>
                <a:rPr kumimoji="1" lang="ja-JP" altLang="en-US" sz="1400" dirty="0">
                  <a:latin typeface="+mn-ea"/>
                </a:rPr>
                <a:t>渡辺 俊一</a:t>
              </a:r>
            </a:p>
          </p:txBody>
        </p:sp>
        <p:sp>
          <p:nvSpPr>
            <p:cNvPr id="1029" name="テキスト ボックス 1028"/>
            <p:cNvSpPr txBox="1"/>
            <p:nvPr/>
          </p:nvSpPr>
          <p:spPr>
            <a:xfrm>
              <a:off x="545204" y="250617"/>
              <a:ext cx="58272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000" dirty="0"/>
                <a:t>関与する組織及び試料・情報の流れを記載した図</a:t>
              </a:r>
              <a:endParaRPr kumimoji="1" lang="ja-JP" altLang="en-US" sz="2000" dirty="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532762" y="5373249"/>
              <a:ext cx="27738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国立がん研究センター</a:t>
              </a:r>
              <a:endParaRPr kumimoji="1" lang="en-US" altLang="ja-JP" sz="1400" dirty="0"/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437730" y="4776937"/>
              <a:ext cx="30510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600" dirty="0"/>
                <a:t>参加施設</a:t>
              </a:r>
              <a:endParaRPr lang="en-US" altLang="ja-JP" sz="1600" dirty="0"/>
            </a:p>
            <a:p>
              <a:r>
                <a:rPr lang="ja-JP" altLang="en-US" sz="1600" dirty="0"/>
                <a:t>（患者の臨床情報</a:t>
              </a:r>
              <a:r>
                <a:rPr kumimoji="1" lang="ja-JP" altLang="en-US" sz="1600" dirty="0"/>
                <a:t>の提供）</a:t>
              </a: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692385" y="5661341"/>
              <a:ext cx="10823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dirty="0"/>
                <a:t>研究責任者</a:t>
              </a:r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4599194" y="7100288"/>
              <a:ext cx="2040050" cy="55399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ja-JP" altLang="en-US" sz="1600" dirty="0"/>
                <a:t>データベース</a:t>
              </a:r>
              <a:endParaRPr lang="en-US" altLang="ja-JP" sz="1600" dirty="0"/>
            </a:p>
            <a:p>
              <a:pPr algn="ctr"/>
              <a:r>
                <a:rPr lang="ja-JP" altLang="en-US" sz="1400" dirty="0"/>
                <a:t>（ファルメディコ）</a:t>
              </a:r>
              <a:endParaRPr kumimoji="1" lang="ja-JP" altLang="en-US" sz="1400" dirty="0">
                <a:latin typeface="+mn-ea"/>
              </a:endParaRPr>
            </a:p>
          </p:txBody>
        </p:sp>
        <p:sp>
          <p:nvSpPr>
            <p:cNvPr id="57" name="テキスト ボックス 56"/>
            <p:cNvSpPr txBox="1"/>
            <p:nvPr/>
          </p:nvSpPr>
          <p:spPr>
            <a:xfrm>
              <a:off x="4250322" y="8110238"/>
              <a:ext cx="2071084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kumimoji="1" lang="ja-JP" altLang="en-US" sz="1400" dirty="0">
                  <a:latin typeface="+mn-ea"/>
                </a:rPr>
                <a:t>各施設ごと情報登録</a:t>
              </a:r>
              <a:endParaRPr kumimoji="1" lang="en-US" altLang="ja-JP" sz="1400" dirty="0">
                <a:latin typeface="+mn-ea"/>
              </a:endParaRPr>
            </a:p>
            <a:p>
              <a:pPr algn="just"/>
              <a:r>
                <a:rPr lang="en-US" altLang="ja-JP" sz="1400" dirty="0">
                  <a:latin typeface="+mn-ea"/>
                </a:rPr>
                <a:t>(</a:t>
              </a:r>
              <a:r>
                <a:rPr lang="ja-JP" altLang="en-US" sz="1400" u="sng" dirty="0">
                  <a:latin typeface="+mn-ea"/>
                </a:rPr>
                <a:t>対応表提供なし</a:t>
              </a:r>
              <a:r>
                <a:rPr lang="ja-JP" altLang="en-US" sz="1400" dirty="0">
                  <a:latin typeface="+mn-ea"/>
                </a:rPr>
                <a:t>）</a:t>
              </a:r>
              <a:endParaRPr kumimoji="1" lang="ja-JP" altLang="en-US" sz="1400" dirty="0">
                <a:latin typeface="+mn-ea"/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321910EC-611A-436C-A536-8AD70748324D}"/>
                </a:ext>
              </a:extLst>
            </p:cNvPr>
            <p:cNvSpPr txBox="1"/>
            <p:nvPr/>
          </p:nvSpPr>
          <p:spPr>
            <a:xfrm>
              <a:off x="566572" y="7678218"/>
              <a:ext cx="2954379" cy="11079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ja-JP" altLang="en-US" sz="1600">
                  <a:latin typeface="+mn-ea"/>
                </a:rPr>
                <a:t>その他各研究</a:t>
              </a:r>
              <a:r>
                <a:rPr lang="ja-JP" altLang="en-US" sz="1600" dirty="0">
                  <a:latin typeface="+mn-ea"/>
                </a:rPr>
                <a:t>参加施設</a:t>
              </a:r>
              <a:endParaRPr lang="en-US" altLang="ja-JP" sz="1600" dirty="0">
                <a:latin typeface="+mn-ea"/>
              </a:endParaRPr>
            </a:p>
            <a:p>
              <a:pPr algn="just"/>
              <a:endParaRPr lang="en-US" altLang="ja-JP" sz="1600" dirty="0">
                <a:latin typeface="+mn-ea"/>
              </a:endParaRPr>
            </a:p>
            <a:p>
              <a:pPr algn="just"/>
              <a:endParaRPr lang="en-US" altLang="ja-JP" sz="1600" dirty="0">
                <a:latin typeface="+mn-ea"/>
              </a:endParaRPr>
            </a:p>
            <a:p>
              <a:pPr algn="just"/>
              <a:endParaRPr lang="en-US" altLang="ja-JP" dirty="0">
                <a:latin typeface="+mn-ea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C5E39458-1E35-433F-8DAE-C8098D64F63A}"/>
                </a:ext>
              </a:extLst>
            </p:cNvPr>
            <p:cNvSpPr txBox="1"/>
            <p:nvPr/>
          </p:nvSpPr>
          <p:spPr>
            <a:xfrm>
              <a:off x="1137128" y="6565429"/>
              <a:ext cx="1833887" cy="523220"/>
            </a:xfrm>
            <a:prstGeom prst="rect">
              <a:avLst/>
            </a:prstGeom>
            <a:solidFill>
              <a:schemeClr val="tx2"/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ja-JP" altLang="en-US" sz="1400" dirty="0">
                  <a:solidFill>
                    <a:schemeClr val="bg1"/>
                  </a:solidFill>
                </a:rPr>
                <a:t>情報の採取・加工・対応表作成</a:t>
              </a:r>
              <a:endParaRPr kumimoji="1" lang="ja-JP" altLang="en-US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35" name="直線矢印コネクタ 34">
              <a:extLst>
                <a:ext uri="{FF2B5EF4-FFF2-40B4-BE49-F238E27FC236}">
                  <a16:creationId xmlns:a16="http://schemas.microsoft.com/office/drawing/2014/main" id="{6E4C7BB9-B1FC-4175-8B88-B3F97865AE1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01729" y="7628269"/>
              <a:ext cx="382433" cy="481969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矢印コネクタ 74">
              <a:extLst>
                <a:ext uri="{FF2B5EF4-FFF2-40B4-BE49-F238E27FC236}">
                  <a16:creationId xmlns:a16="http://schemas.microsoft.com/office/drawing/2014/main" id="{09FF566F-0CDA-48A5-8BCF-86C3B3287B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14399" y="3919996"/>
              <a:ext cx="9640" cy="3164904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B00ECC50-C091-4CC1-A494-792F863616B1}"/>
                </a:ext>
              </a:extLst>
            </p:cNvPr>
            <p:cNvSpPr txBox="1"/>
            <p:nvPr/>
          </p:nvSpPr>
          <p:spPr>
            <a:xfrm>
              <a:off x="4847193" y="2705134"/>
              <a:ext cx="1604978" cy="95410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400" dirty="0"/>
                <a:t>東京理科大学　</a:t>
              </a:r>
              <a:endParaRPr lang="en-US" altLang="ja-JP" sz="1400" dirty="0"/>
            </a:p>
            <a:p>
              <a:pPr algn="ctr"/>
              <a:r>
                <a:rPr lang="ja-JP" altLang="en-US" sz="1400" dirty="0"/>
                <a:t>理学部第二部</a:t>
              </a:r>
              <a:endParaRPr lang="en-US" altLang="ja-JP" sz="1400" dirty="0"/>
            </a:p>
            <a:p>
              <a:pPr algn="ctr"/>
              <a:r>
                <a:rPr lang="ja-JP" altLang="en-US" sz="1400" dirty="0"/>
                <a:t>数学科</a:t>
              </a:r>
              <a:r>
                <a:rPr lang="ja-JP" altLang="en-US" sz="1400" dirty="0">
                  <a:latin typeface="+mn-ea"/>
                </a:rPr>
                <a:t>准教授</a:t>
              </a:r>
              <a:r>
                <a:rPr kumimoji="1" lang="ja-JP" altLang="en-US" sz="1400" dirty="0">
                  <a:latin typeface="+mn-ea"/>
                </a:rPr>
                <a:t>　</a:t>
              </a:r>
              <a:endParaRPr kumimoji="1" lang="en-US" altLang="ja-JP" sz="1400" dirty="0">
                <a:latin typeface="+mn-ea"/>
              </a:endParaRPr>
            </a:p>
            <a:p>
              <a:pPr algn="ctr"/>
              <a:r>
                <a:rPr kumimoji="1" lang="ja-JP" altLang="en-US" sz="1400" dirty="0">
                  <a:latin typeface="+mn-ea"/>
                </a:rPr>
                <a:t>下川 朝有</a:t>
              </a: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A8E505E1-5FF5-46DC-9CAB-B8AE0241BF5F}"/>
                </a:ext>
              </a:extLst>
            </p:cNvPr>
            <p:cNvSpPr txBox="1"/>
            <p:nvPr/>
          </p:nvSpPr>
          <p:spPr>
            <a:xfrm>
              <a:off x="1478441" y="8080845"/>
              <a:ext cx="1130639" cy="523220"/>
            </a:xfrm>
            <a:prstGeom prst="rect">
              <a:avLst/>
            </a:prstGeom>
            <a:solidFill>
              <a:schemeClr val="tx2"/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400" dirty="0">
                  <a:solidFill>
                    <a:schemeClr val="bg1"/>
                  </a:solidFill>
                </a:rPr>
                <a:t>各施設で</a:t>
              </a:r>
              <a:endParaRPr lang="en-US" altLang="ja-JP" sz="1400" dirty="0">
                <a:solidFill>
                  <a:schemeClr val="bg1"/>
                </a:solidFill>
              </a:endParaRPr>
            </a:p>
            <a:p>
              <a:pPr algn="ctr"/>
              <a:r>
                <a:rPr lang="ja-JP" altLang="en-US" sz="1400" dirty="0">
                  <a:solidFill>
                    <a:schemeClr val="bg1"/>
                  </a:solidFill>
                </a:rPr>
                <a:t>加工</a:t>
              </a:r>
              <a:endParaRPr kumimoji="1" lang="ja-JP" altLang="en-US" sz="1400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08D065D8-5A7F-4726-8AF4-AEFF4ADB7D13}"/>
                </a:ext>
              </a:extLst>
            </p:cNvPr>
            <p:cNvSpPr txBox="1"/>
            <p:nvPr/>
          </p:nvSpPr>
          <p:spPr>
            <a:xfrm>
              <a:off x="4786268" y="2325840"/>
              <a:ext cx="16659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600" dirty="0"/>
                <a:t>（データ解析）</a:t>
              </a:r>
            </a:p>
          </p:txBody>
        </p:sp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06A67824-8D55-4134-8944-276F6049A73E}"/>
                </a:ext>
              </a:extLst>
            </p:cNvPr>
            <p:cNvSpPr/>
            <p:nvPr/>
          </p:nvSpPr>
          <p:spPr>
            <a:xfrm>
              <a:off x="4657070" y="2163077"/>
              <a:ext cx="1924299" cy="175691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82258913-376A-4A5E-94CF-6D9BE4808CF4}"/>
                </a:ext>
              </a:extLst>
            </p:cNvPr>
            <p:cNvSpPr txBox="1"/>
            <p:nvPr/>
          </p:nvSpPr>
          <p:spPr>
            <a:xfrm>
              <a:off x="4200772" y="1645283"/>
              <a:ext cx="5917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解析結果</a:t>
              </a: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2CD6DFE8-2A7D-615F-B7D2-C0A2AD072D51}"/>
                </a:ext>
              </a:extLst>
            </p:cNvPr>
            <p:cNvSpPr/>
            <p:nvPr/>
          </p:nvSpPr>
          <p:spPr>
            <a:xfrm>
              <a:off x="228396" y="972530"/>
              <a:ext cx="3961920" cy="295676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7FFD36F-F0DB-D2BE-A0D8-07C4D13F3417}"/>
                </a:ext>
              </a:extLst>
            </p:cNvPr>
            <p:cNvSpPr txBox="1"/>
            <p:nvPr/>
          </p:nvSpPr>
          <p:spPr>
            <a:xfrm>
              <a:off x="228396" y="1323996"/>
              <a:ext cx="3883190" cy="2462213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1400" dirty="0"/>
                <a:t>【</a:t>
              </a:r>
              <a:r>
                <a:rPr lang="ja-JP" altLang="en-US" sz="1400" dirty="0"/>
                <a:t>研究代表者</a:t>
              </a:r>
              <a:r>
                <a:rPr lang="en-US" altLang="ja-JP" sz="1400" dirty="0"/>
                <a:t>】</a:t>
              </a:r>
            </a:p>
            <a:p>
              <a:r>
                <a:rPr lang="ja-JP" altLang="en-US" sz="1400" dirty="0"/>
                <a:t>肺癌登録合同委員会委員長・大阪大学大学院医学研究科呼吸器外科学教授　新谷 康</a:t>
              </a:r>
              <a:endParaRPr lang="en-US" altLang="ja-JP" sz="1400" dirty="0"/>
            </a:p>
            <a:p>
              <a:endParaRPr lang="ja-JP" altLang="en-US" sz="1400" dirty="0"/>
            </a:p>
            <a:p>
              <a:r>
                <a:rPr lang="en-US" altLang="ja-JP" sz="1400" dirty="0"/>
                <a:t>【</a:t>
              </a:r>
              <a:r>
                <a:rPr lang="ja-JP" altLang="en-US" sz="1400" dirty="0"/>
                <a:t>研究責任者</a:t>
              </a:r>
              <a:r>
                <a:rPr lang="en-US" altLang="ja-JP" sz="1400" dirty="0"/>
                <a:t>】</a:t>
              </a:r>
              <a:endParaRPr lang="ja-JP" altLang="en-US" sz="1400" dirty="0"/>
            </a:p>
            <a:p>
              <a:r>
                <a:rPr lang="ja-JP" altLang="en-US" sz="1400" dirty="0"/>
                <a:t>肺癌登録合同委員会事務局長・国立がん研究センター中央病院呼吸器外科科長　渡辺 俊一</a:t>
              </a:r>
              <a:endParaRPr lang="en-US" altLang="ja-JP" sz="1400" dirty="0"/>
            </a:p>
            <a:p>
              <a:endParaRPr lang="en-US" altLang="ja-JP" sz="1400" dirty="0"/>
            </a:p>
            <a:p>
              <a:r>
                <a:rPr lang="en-US" altLang="ja-JP" sz="1400" dirty="0"/>
                <a:t>【</a:t>
              </a:r>
              <a:r>
                <a:rPr lang="ja-JP" altLang="en-US" sz="1400" dirty="0"/>
                <a:t>研究事務局</a:t>
              </a:r>
              <a:r>
                <a:rPr lang="en-US" altLang="ja-JP" sz="1400" dirty="0"/>
                <a:t>】</a:t>
              </a:r>
            </a:p>
            <a:p>
              <a:r>
                <a:rPr lang="zh-CN" altLang="en-US" sz="1400" dirty="0"/>
                <a:t>肺癌登録合同委員会事務局</a:t>
              </a:r>
              <a:r>
                <a:rPr lang="ja-JP" altLang="en-US" sz="1400" dirty="0"/>
                <a:t>・国立がん研究センター中央病院呼吸器外科　四倉</a:t>
              </a:r>
              <a:r>
                <a:rPr lang="en-US" altLang="ja-JP" sz="1400" dirty="0"/>
                <a:t>	</a:t>
              </a:r>
              <a:r>
                <a:rPr lang="ja-JP" altLang="en-US" sz="1400" dirty="0"/>
                <a:t>正也</a:t>
              </a: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591A6B44-C3BB-1ECA-80D9-907523B55872}"/>
                </a:ext>
              </a:extLst>
            </p:cNvPr>
            <p:cNvSpPr txBox="1"/>
            <p:nvPr/>
          </p:nvSpPr>
          <p:spPr>
            <a:xfrm>
              <a:off x="315939" y="1019253"/>
              <a:ext cx="2040067" cy="3385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ja-JP" altLang="en-US" sz="1600" dirty="0"/>
                <a:t>肺癌登録合同委員会</a:t>
              </a:r>
              <a:endParaRPr kumimoji="1" lang="ja-JP" altLang="en-US" sz="1600" dirty="0"/>
            </a:p>
          </p:txBody>
        </p:sp>
        <p:cxnSp>
          <p:nvCxnSpPr>
            <p:cNvPr id="37" name="直線矢印コネクタ 36">
              <a:extLst>
                <a:ext uri="{FF2B5EF4-FFF2-40B4-BE49-F238E27FC236}">
                  <a16:creationId xmlns:a16="http://schemas.microsoft.com/office/drawing/2014/main" id="{7B546DAC-95E8-9313-12A1-CC0F2284C36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01729" y="2305928"/>
              <a:ext cx="45767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3906DB03-1A37-DFA4-B471-7080239C3682}"/>
                </a:ext>
              </a:extLst>
            </p:cNvPr>
            <p:cNvSpPr txBox="1"/>
            <p:nvPr/>
          </p:nvSpPr>
          <p:spPr>
            <a:xfrm>
              <a:off x="2181084" y="1018696"/>
              <a:ext cx="214881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dirty="0"/>
                <a:t>（企画・実施・発表等）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8704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omo1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66E9E4B4E872DC419F5CB27CF98426D6" ma:contentTypeVersion="12" ma:contentTypeDescription="新しいドキュメントを作成します。" ma:contentTypeScope="" ma:versionID="804d3e9bc069386d4b52bc2affcb10d8">
  <xsd:schema xmlns:xsd="http://www.w3.org/2001/XMLSchema" xmlns:xs="http://www.w3.org/2001/XMLSchema" xmlns:p="http://schemas.microsoft.com/office/2006/metadata/properties" xmlns:ns2="350602a1-cffa-4ec6-923b-538e8b71deb7" xmlns:ns3="b331314d-b2d8-4158-844c-a5b920e8cd38" targetNamespace="http://schemas.microsoft.com/office/2006/metadata/properties" ma:root="true" ma:fieldsID="7127416228c68f51cc47fb6dce1d7af7" ns2:_="" ns3:_="">
    <xsd:import namespace="350602a1-cffa-4ec6-923b-538e8b71deb7"/>
    <xsd:import namespace="b331314d-b2d8-4158-844c-a5b920e8cd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0602a1-cffa-4ec6-923b-538e8b71de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画像タグ" ma:readOnly="false" ma:fieldId="{5cf76f15-5ced-4ddc-b409-7134ff3c332f}" ma:taxonomyMulti="true" ma:sspId="66c2b317-6057-4eaf-b730-01e8761285c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31314d-b2d8-4158-844c-a5b920e8cd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edd2c20c-8688-4e9e-95f3-dfef678c1fa2}" ma:internalName="TaxCatchAll" ma:showField="CatchAllData" ma:web="b331314d-b2d8-4158-844c-a5b920e8cd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50602a1-cffa-4ec6-923b-538e8b71deb7">
      <Terms xmlns="http://schemas.microsoft.com/office/infopath/2007/PartnerControls"/>
    </lcf76f155ced4ddcb4097134ff3c332f>
    <TaxCatchAll xmlns="b331314d-b2d8-4158-844c-a5b920e8cd3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08BEFF1-C9C9-4FB3-976C-AEAA3FE354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0602a1-cffa-4ec6-923b-538e8b71deb7"/>
    <ds:schemaRef ds:uri="b331314d-b2d8-4158-844c-a5b920e8cd3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2CA0DBB-B831-4150-AD0C-07BAAE83892A}">
  <ds:schemaRefs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dcmitype/"/>
    <ds:schemaRef ds:uri="http://purl.org/dc/elements/1.1/"/>
    <ds:schemaRef ds:uri="b331314d-b2d8-4158-844c-a5b920e8cd38"/>
    <ds:schemaRef ds:uri="http://schemas.microsoft.com/office/infopath/2007/PartnerControls"/>
    <ds:schemaRef ds:uri="http://schemas.openxmlformats.org/package/2006/metadata/core-properties"/>
    <ds:schemaRef ds:uri="350602a1-cffa-4ec6-923b-538e8b71deb7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5477421-9D89-478B-B12F-093BA76B36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1074</TotalTime>
  <Words>157</Words>
  <Application>Microsoft Office PowerPoint</Application>
  <PresentationFormat>A4 210 x 297 mm</PresentationFormat>
  <Paragraphs>33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Segoe UI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塚本祥吉</dc:creator>
  <cp:lastModifiedBy>Masaya Yotsukura</cp:lastModifiedBy>
  <cp:revision>52</cp:revision>
  <cp:lastPrinted>2022-10-03T06:27:37Z</cp:lastPrinted>
  <dcterms:created xsi:type="dcterms:W3CDTF">2015-07-16T03:00:28Z</dcterms:created>
  <dcterms:modified xsi:type="dcterms:W3CDTF">2024-02-20T11:55:34Z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0x01010066E9E4B4E872DC419F5CB27CF98426D6</vt:lpwstr>
  </property>
  <property fmtid="{D5CDD505-2E9C-101B-9397-08002B2CF9AE}" pid="3" name="MediaServiceImageTags">
    <vt:lpwstr/>
  </property>
</Properties>
</file>